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0FF"/>
    <a:srgbClr val="75A3FF"/>
    <a:srgbClr val="6699FF"/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563" autoAdjust="0"/>
  </p:normalViewPr>
  <p:slideViewPr>
    <p:cSldViewPr snapToGrid="0" snapToObjects="1">
      <p:cViewPr varScale="1">
        <p:scale>
          <a:sx n="55" d="100"/>
          <a:sy n="55" d="100"/>
        </p:scale>
        <p:origin x="18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E1B0A-3BB7-4E12-9EEF-FE63A52AD693}" type="datetimeFigureOut">
              <a:rPr lang="en-GB" smtClean="0"/>
              <a:pPr/>
              <a:t>18/07/2018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C13BA-1976-4068-906E-8CB976AF2F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68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Tell the pupils</a:t>
            </a:r>
            <a:r>
              <a:rPr lang="en-GB" baseline="0" dirty="0" smtClean="0">
                <a:latin typeface="Arial" pitchFamily="34" charset="0"/>
                <a:cs typeface="Arial" pitchFamily="34" charset="0"/>
              </a:rPr>
              <a:t> that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water is fun, but</a:t>
            </a:r>
            <a:r>
              <a:rPr lang="en-GB" baseline="0" dirty="0" smtClean="0">
                <a:latin typeface="Arial" pitchFamily="34" charset="0"/>
                <a:cs typeface="Arial" pitchFamily="34" charset="0"/>
              </a:rPr>
              <a:t> that it is very important to stay safe near water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>
                <a:latin typeface="Arial" pitchFamily="34" charset="0"/>
                <a:cs typeface="Arial" pitchFamily="34" charset="0"/>
              </a:rPr>
              <a:t>Ask the pupils how many of them have been near water today?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>
                <a:latin typeface="Arial" pitchFamily="34" charset="0"/>
                <a:cs typeface="Arial" pitchFamily="34" charset="0"/>
              </a:rPr>
              <a:t>What are some fun things that you can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do in water?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C13BA-1976-4068-906E-8CB976AF2FC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67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Ask the pupils</a:t>
            </a:r>
            <a:r>
              <a:rPr lang="en-GB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how many things they can think of that</a:t>
            </a:r>
            <a:r>
              <a:rPr lang="en-GB" baseline="0" dirty="0" smtClean="0">
                <a:latin typeface="Arial" pitchFamily="34" charset="0"/>
                <a:cs typeface="Arial" pitchFamily="34" charset="0"/>
              </a:rPr>
              <a:t> contain water at home</a:t>
            </a:r>
          </a:p>
          <a:p>
            <a:pPr>
              <a:buFont typeface="Arial" pitchFamily="34" charset="0"/>
              <a:buChar char="•"/>
            </a:pPr>
            <a:r>
              <a:rPr lang="en-GB" baseline="0" dirty="0" smtClean="0">
                <a:latin typeface="Arial" pitchFamily="34" charset="0"/>
                <a:cs typeface="Arial" pitchFamily="34" charset="0"/>
              </a:rPr>
              <a:t>Some suggestions are provided on this slide, pupils may come up with lots more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C13BA-1976-4068-906E-8CB976AF2FC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2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Ask the pupils how many of them travelled past open water on their</a:t>
            </a:r>
            <a:r>
              <a:rPr lang="en-GB" baseline="0" dirty="0" smtClean="0">
                <a:latin typeface="Arial" pitchFamily="34" charset="0"/>
                <a:cs typeface="Arial" pitchFamily="34" charset="0"/>
              </a:rPr>
              <a:t> way to school and what kind of water was it?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Canal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River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Stream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Reservoir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Lake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Sea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C13BA-1976-4068-906E-8CB976AF2FC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09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Tell the</a:t>
            </a:r>
            <a:r>
              <a:rPr lang="en-GB" baseline="0" dirty="0" smtClean="0">
                <a:latin typeface="Arial" pitchFamily="34" charset="0"/>
                <a:cs typeface="Arial" pitchFamily="34" charset="0"/>
              </a:rPr>
              <a:t> pupils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that</a:t>
            </a:r>
            <a:r>
              <a:rPr lang="en-GB" baseline="0" dirty="0" smtClean="0">
                <a:latin typeface="Arial" pitchFamily="34" charset="0"/>
                <a:cs typeface="Arial" pitchFamily="34" charset="0"/>
              </a:rPr>
              <a:t> the best way to stay safe near water is to remember the SAFE code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GB" baseline="0" dirty="0" smtClean="0">
                <a:latin typeface="Arial" pitchFamily="34" charset="0"/>
                <a:cs typeface="Arial" pitchFamily="34" charset="0"/>
              </a:rPr>
              <a:t>Give out the code or display in the classroom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Recite with the pupils, you call out the letter and let them tell you what it means 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Repeat</a:t>
            </a:r>
            <a:r>
              <a:rPr lang="en-GB" baseline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altering the pattern in which you ask the letters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C13BA-1976-4068-906E-8CB976AF2FC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833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Spot the dangers!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Water may look safe, but it can be dangerous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Learn to spot and keep away from dangers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You may swim well in a warm indoor pool, but that does not mean that you will be able to swim in cold water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Learn about the hazards at swimming pools and open water locations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is very cold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There may be hidden currents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can be difficult to get out (steep slimy banks)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can be deep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There may be hidden rubbish, e.g. shopping trolleys, broken glass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is difficult to estimate depth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 may be polluted and may make you ill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 lifeguards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Split the pupils into</a:t>
            </a:r>
            <a:r>
              <a:rPr lang="en-GB" baseline="0" dirty="0" smtClean="0">
                <a:latin typeface="Arial" pitchFamily="34" charset="0"/>
                <a:cs typeface="Arial" pitchFamily="34" charset="0"/>
              </a:rPr>
              <a:t> groups and get a child/pair to act out a danger or hazard, getting the rest of the group to guess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C13BA-1976-4068-906E-8CB976AF2FC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147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Take safety advice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GB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Read the signs </a:t>
            </a:r>
          </a:p>
          <a:p>
            <a:pPr>
              <a:buFont typeface="Arial" pitchFamily="34" charset="0"/>
              <a:buChar char="•"/>
            </a:pPr>
            <a:r>
              <a:rPr lang="en-GB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Listen to the Lifeguards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Special flags and notices may warn you of danger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Know what the signs mean and do what they tell you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C13BA-1976-4068-906E-8CB976AF2FC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120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Always go with a friend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Children should always go with an adult, not by themselves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 adult can point out dangers or help if someone gets into trouble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If one person gets into difficulty, the other can get help </a:t>
            </a:r>
          </a:p>
          <a:p>
            <a:pPr>
              <a:buFont typeface="Arial" pitchFamily="34" charset="0"/>
              <a:buChar char="•"/>
            </a:pPr>
            <a:r>
              <a:rPr lang="en-GB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Never swim alone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C13BA-1976-4068-906E-8CB976AF2FC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09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Learn how to help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Learn personal survival skills </a:t>
            </a:r>
          </a:p>
          <a:p>
            <a:pPr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Learn how to help others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You may be able to help yourself and others if you know what to do in an emergency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If you see someone in difficulty, tell someone, preferably a Lifeguard if there is one nearby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Or go to the nearest telephone, dial 999, ask for the Police at inland water sites and the Coastguard at the beach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NEVER GO INTO THE WATER TO RESCUE SOMEONE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C13BA-1976-4068-906E-8CB976AF2FC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395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Red and Yellow flag - this is the safest place to swim, bodyboard or use inflatables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Black and White flag – a designated</a:t>
            </a:r>
            <a:r>
              <a:rPr lang="en-GB" sz="1200" baseline="0" dirty="0" smtClean="0">
                <a:latin typeface="Arial" pitchFamily="34" charset="0"/>
                <a:cs typeface="Arial" pitchFamily="34" charset="0"/>
              </a:rPr>
              <a:t> area for watersports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such as surfing and kayaking. Never swim or bodyboard here</a:t>
            </a: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Orange windsock - never use an inflatable when you see the sock flying as the wind could push you offshore  very quickly</a:t>
            </a:r>
          </a:p>
          <a:p>
            <a:pPr>
              <a:buFont typeface="Arial" pitchFamily="34" charset="0"/>
              <a:buChar char="•"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Red flag - never go in the water when the red flag is flying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C13BA-1976-4068-906E-8CB976AF2FC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6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idsPPT templates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661"/>
            <a:ext cx="9144000" cy="6830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baseline="0">
                <a:solidFill>
                  <a:srgbClr val="5A227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0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01AC-ACE2-F74D-B775-3A2A1C79774E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872D-EA0B-3B4A-8FCA-88CFB17BF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01AC-ACE2-F74D-B775-3A2A1C79774E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872D-EA0B-3B4A-8FCA-88CFB17BF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dsPPT templates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661"/>
            <a:ext cx="9144000" cy="6830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A227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932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3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01AC-ACE2-F74D-B775-3A2A1C79774E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872D-EA0B-3B4A-8FCA-88CFB17BF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1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01AC-ACE2-F74D-B775-3A2A1C79774E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872D-EA0B-3B4A-8FCA-88CFB17BF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2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01AC-ACE2-F74D-B775-3A2A1C79774E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872D-EA0B-3B4A-8FCA-88CFB17BF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6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01AC-ACE2-F74D-B775-3A2A1C79774E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872D-EA0B-3B4A-8FCA-88CFB17BF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7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01AC-ACE2-F74D-B775-3A2A1C79774E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872D-EA0B-3B4A-8FCA-88CFB17BF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4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01AC-ACE2-F74D-B775-3A2A1C79774E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872D-EA0B-3B4A-8FCA-88CFB17BF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1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01AC-ACE2-F74D-B775-3A2A1C79774E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4872D-EA0B-3B4A-8FCA-88CFB17BF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9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01AC-ACE2-F74D-B775-3A2A1C79774E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4872D-EA0B-3B4A-8FCA-88CFB17BFD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PT templates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3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4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 Safety Front Cov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2980"/>
            <a:ext cx="8229600" cy="1143000"/>
          </a:xfrm>
        </p:spPr>
        <p:txBody>
          <a:bodyPr/>
          <a:lstStyle/>
          <a:p>
            <a:r>
              <a:rPr lang="en-GB" b="1" dirty="0" smtClean="0"/>
              <a:t>Know your beach flags</a:t>
            </a:r>
            <a:endParaRPr lang="en-GB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9553" y="1875980"/>
            <a:ext cx="8229600" cy="39693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>
                <a:latin typeface="Arial"/>
                <a:cs typeface="Arial"/>
              </a:rPr>
              <a:t>On beaches patrolled by lifeguards, different flags tell you where it’s safest to swim and which areas are designated for water sports:</a:t>
            </a:r>
          </a:p>
          <a:p>
            <a:pPr marL="0" indent="0">
              <a:buNone/>
            </a:pPr>
            <a:endParaRPr lang="en-GB" sz="1600" dirty="0" smtClean="0">
              <a:latin typeface="Arial"/>
              <a:cs typeface="Arial"/>
            </a:endParaRPr>
          </a:p>
          <a:p>
            <a:pPr marL="803275" indent="0">
              <a:buNone/>
              <a:tabLst>
                <a:tab pos="803275" algn="l"/>
              </a:tabLst>
            </a:pPr>
            <a:endParaRPr lang="en-GB" sz="1600" dirty="0" smtClean="0">
              <a:latin typeface="Arial"/>
              <a:cs typeface="Arial"/>
            </a:endParaRPr>
          </a:p>
          <a:p>
            <a:pPr marL="803275" indent="0">
              <a:buNone/>
              <a:tabLst>
                <a:tab pos="803275" algn="l"/>
              </a:tabLst>
            </a:pPr>
            <a:r>
              <a:rPr lang="en-GB" sz="1600" dirty="0" smtClean="0">
                <a:latin typeface="Arial"/>
                <a:cs typeface="Arial"/>
              </a:rPr>
              <a:t>       The area between the red and yellow flags is patrolled by lifeguards</a:t>
            </a:r>
          </a:p>
          <a:p>
            <a:pPr marL="803275" indent="0">
              <a:buNone/>
            </a:pPr>
            <a:endParaRPr lang="en-GB" sz="1600" dirty="0" smtClean="0">
              <a:latin typeface="Arial"/>
              <a:cs typeface="Arial"/>
            </a:endParaRPr>
          </a:p>
          <a:p>
            <a:pPr marL="803275" indent="0">
              <a:buNone/>
            </a:pPr>
            <a:r>
              <a:rPr lang="en-GB" sz="1600" dirty="0" smtClean="0">
                <a:latin typeface="Arial"/>
                <a:cs typeface="Arial"/>
              </a:rPr>
              <a:t>       The area between black and white chequered flags is a designated area for </a:t>
            </a:r>
          </a:p>
          <a:p>
            <a:pPr marL="803275" indent="0">
              <a:buNone/>
            </a:pPr>
            <a:r>
              <a:rPr lang="en-GB" sz="1600" dirty="0" smtClean="0">
                <a:latin typeface="Arial"/>
                <a:cs typeface="Arial"/>
              </a:rPr>
              <a:t>       water sports</a:t>
            </a:r>
          </a:p>
          <a:p>
            <a:pPr>
              <a:buNone/>
            </a:pPr>
            <a:r>
              <a:rPr lang="en-GB" sz="1600" dirty="0" smtClean="0">
                <a:latin typeface="Arial"/>
                <a:cs typeface="Arial"/>
              </a:rPr>
              <a:t>            </a:t>
            </a:r>
          </a:p>
          <a:p>
            <a:pPr marL="803275" indent="0">
              <a:buNone/>
            </a:pPr>
            <a:r>
              <a:rPr lang="en-GB" sz="1600" dirty="0" smtClean="0">
                <a:latin typeface="Arial"/>
                <a:cs typeface="Arial"/>
              </a:rPr>
              <a:t>       The orange windsock means there are offshore winds </a:t>
            </a:r>
          </a:p>
          <a:p>
            <a:pPr marL="803275" indent="0">
              <a:buNone/>
            </a:pPr>
            <a:endParaRPr lang="en-GB" sz="1600" dirty="0" smtClean="0">
              <a:latin typeface="Arial"/>
              <a:cs typeface="Arial"/>
            </a:endParaRPr>
          </a:p>
          <a:p>
            <a:pPr marL="803275" indent="0">
              <a:buNone/>
            </a:pPr>
            <a:r>
              <a:rPr lang="en-GB" sz="1600" dirty="0" smtClean="0">
                <a:latin typeface="Arial"/>
                <a:cs typeface="Arial"/>
              </a:rPr>
              <a:t>       The red flag indicates that it is dangerous to swim or get in the water</a:t>
            </a:r>
            <a:endParaRPr lang="en-GB" sz="1600" dirty="0">
              <a:latin typeface="Arial"/>
              <a:cs typeface="Arial"/>
            </a:endParaRPr>
          </a:p>
        </p:txBody>
      </p:sp>
      <p:pic>
        <p:nvPicPr>
          <p:cNvPr id="5" name="Picture 4" descr="red and yellow fla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2706404"/>
            <a:ext cx="792088" cy="581096"/>
          </a:xfrm>
          <a:prstGeom prst="rect">
            <a:avLst/>
          </a:prstGeom>
        </p:spPr>
      </p:pic>
      <p:pic>
        <p:nvPicPr>
          <p:cNvPr id="6" name="Picture 5" descr="black and white fla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581335"/>
            <a:ext cx="792088" cy="584385"/>
          </a:xfrm>
          <a:prstGeom prst="rect">
            <a:avLst/>
          </a:prstGeom>
        </p:spPr>
      </p:pic>
      <p:pic>
        <p:nvPicPr>
          <p:cNvPr id="7" name="Picture 6" descr="windsoc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433648"/>
            <a:ext cx="792088" cy="318849"/>
          </a:xfrm>
          <a:prstGeom prst="rect">
            <a:avLst/>
          </a:prstGeom>
        </p:spPr>
      </p:pic>
      <p:pic>
        <p:nvPicPr>
          <p:cNvPr id="8" name="Picture 7" descr="red flag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941166"/>
            <a:ext cx="792088" cy="585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386"/>
            <a:ext cx="8229600" cy="1143000"/>
          </a:xfrm>
        </p:spPr>
        <p:txBody>
          <a:bodyPr/>
          <a:lstStyle/>
          <a:p>
            <a:r>
              <a:rPr lang="en-GB" b="1" dirty="0" smtClean="0"/>
              <a:t>Activities</a:t>
            </a:r>
            <a:endParaRPr lang="en-GB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56290" y="1789386"/>
            <a:ext cx="7078717" cy="3969327"/>
          </a:xfrm>
        </p:spPr>
        <p:txBody>
          <a:bodyPr>
            <a:normAutofit/>
          </a:bodyPr>
          <a:lstStyle/>
          <a:p>
            <a:r>
              <a:rPr lang="en-GB" sz="2200" dirty="0" smtClean="0">
                <a:latin typeface="Arial"/>
                <a:cs typeface="Arial"/>
              </a:rPr>
              <a:t>In pairs, quiz each other on what the SAFE code is</a:t>
            </a:r>
          </a:p>
          <a:p>
            <a:endParaRPr lang="en-GB" sz="2200" dirty="0" smtClean="0">
              <a:latin typeface="Arial"/>
              <a:cs typeface="Arial"/>
            </a:endParaRPr>
          </a:p>
          <a:p>
            <a:r>
              <a:rPr lang="en-GB" sz="2200" dirty="0" smtClean="0">
                <a:latin typeface="Arial"/>
                <a:cs typeface="Arial"/>
              </a:rPr>
              <a:t>Produce a SAFE poster for children in the year below you</a:t>
            </a:r>
          </a:p>
          <a:p>
            <a:pPr>
              <a:buNone/>
            </a:pPr>
            <a:endParaRPr lang="en-GB" sz="2200" dirty="0" smtClean="0">
              <a:latin typeface="Arial"/>
              <a:cs typeface="Arial"/>
            </a:endParaRPr>
          </a:p>
          <a:p>
            <a:r>
              <a:rPr lang="en-GB" sz="2200" dirty="0" smtClean="0">
                <a:latin typeface="Arial"/>
                <a:cs typeface="Arial"/>
              </a:rPr>
              <a:t>Using the slide on beach flags, work in groups to produce a flag and explain what it tells you about water safety</a:t>
            </a:r>
            <a:endParaRPr lang="en-GB" sz="22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3943" y="5145275"/>
            <a:ext cx="3354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All images courtesy of </a:t>
            </a:r>
            <a:r>
              <a:rPr lang="en-US" sz="1200" dirty="0" err="1">
                <a:latin typeface="Arial"/>
                <a:cs typeface="Arial"/>
              </a:rPr>
              <a:t>classroomclipart.com</a:t>
            </a:r>
            <a:endParaRPr lang="en-US"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530"/>
            <a:ext cx="8229600" cy="1143000"/>
          </a:xfrm>
        </p:spPr>
        <p:txBody>
          <a:bodyPr/>
          <a:lstStyle/>
          <a:p>
            <a:r>
              <a:rPr lang="en-GB" b="1" dirty="0" smtClean="0"/>
              <a:t>Water is FUN!</a:t>
            </a:r>
            <a:endParaRPr lang="en-GB" b="1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71599" y="1709530"/>
            <a:ext cx="6480313" cy="31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lowchart: Punched Tape 13"/>
          <p:cNvSpPr/>
          <p:nvPr/>
        </p:nvSpPr>
        <p:spPr>
          <a:xfrm>
            <a:off x="1371599" y="4591878"/>
            <a:ext cx="6480313" cy="878923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/>
          <p:cNvSpPr/>
          <p:nvPr/>
        </p:nvSpPr>
        <p:spPr>
          <a:xfrm>
            <a:off x="1729409" y="4854575"/>
            <a:ext cx="457200" cy="457200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/>
          <p:cNvSpPr/>
          <p:nvPr/>
        </p:nvSpPr>
        <p:spPr>
          <a:xfrm>
            <a:off x="4253947" y="4664075"/>
            <a:ext cx="278295" cy="381000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/>
          <p:cNvSpPr/>
          <p:nvPr/>
        </p:nvSpPr>
        <p:spPr>
          <a:xfrm>
            <a:off x="5903843" y="4625975"/>
            <a:ext cx="318053" cy="228600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Connector 17"/>
          <p:cNvSpPr/>
          <p:nvPr/>
        </p:nvSpPr>
        <p:spPr>
          <a:xfrm>
            <a:off x="7394712" y="4363278"/>
            <a:ext cx="457200" cy="457200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163" y="846138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Water in and around the home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9138"/>
            <a:ext cx="8229600" cy="3969327"/>
          </a:xfrm>
        </p:spPr>
        <p:txBody>
          <a:bodyPr/>
          <a:lstStyle/>
          <a:p>
            <a:r>
              <a:rPr lang="en-GB" dirty="0" smtClean="0"/>
              <a:t>Bath</a:t>
            </a:r>
          </a:p>
          <a:p>
            <a:r>
              <a:rPr lang="en-GB" dirty="0" smtClean="0"/>
              <a:t>Washing machine</a:t>
            </a:r>
          </a:p>
          <a:p>
            <a:r>
              <a:rPr lang="en-GB" dirty="0" smtClean="0"/>
              <a:t>Paddling pool</a:t>
            </a:r>
          </a:p>
          <a:p>
            <a:r>
              <a:rPr lang="en-GB" dirty="0" smtClean="0"/>
              <a:t>Sink</a:t>
            </a:r>
          </a:p>
          <a:p>
            <a:r>
              <a:rPr lang="en-GB" dirty="0" smtClean="0"/>
              <a:t>Water butt</a:t>
            </a:r>
          </a:p>
          <a:p>
            <a:r>
              <a:rPr lang="en-GB" dirty="0" smtClean="0"/>
              <a:t>Fish pond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0963" y="3115093"/>
            <a:ext cx="2922104" cy="181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3845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On your way to school</a:t>
            </a:r>
            <a:endParaRPr lang="en-GB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3747" y="1908897"/>
            <a:ext cx="2651821" cy="168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9167" y="1856845"/>
            <a:ext cx="3077633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475568" y="1856845"/>
            <a:ext cx="1568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Rivers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1582" y="2747388"/>
            <a:ext cx="1377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latin typeface="Arial" pitchFamily="34" charset="0"/>
                <a:cs typeface="Arial" pitchFamily="34" charset="0"/>
              </a:rPr>
              <a:t>Lakes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Users\BarlowS\Documents\cari7_1005_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3747" y="3926945"/>
            <a:ext cx="3740151" cy="147531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63898" y="4652145"/>
            <a:ext cx="175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Sea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4333"/>
            <a:ext cx="8229600" cy="1143000"/>
          </a:xfrm>
        </p:spPr>
        <p:txBody>
          <a:bodyPr/>
          <a:lstStyle/>
          <a:p>
            <a:r>
              <a:rPr lang="en-GB" b="1" dirty="0" smtClean="0"/>
              <a:t>How to stay SAFE</a:t>
            </a:r>
            <a:endParaRPr lang="en-GB" b="1" dirty="0"/>
          </a:p>
        </p:txBody>
      </p:sp>
      <p:pic>
        <p:nvPicPr>
          <p:cNvPr id="6" name="Picture 5" descr="SAF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04" y="2268630"/>
            <a:ext cx="7793480" cy="1908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7717"/>
            <a:ext cx="8229600" cy="1143000"/>
          </a:xfrm>
        </p:spPr>
        <p:txBody>
          <a:bodyPr/>
          <a:lstStyle/>
          <a:p>
            <a:r>
              <a:rPr lang="en-GB" b="1" dirty="0" smtClean="0"/>
              <a:t>S is For?</a:t>
            </a:r>
            <a:endParaRPr lang="en-GB" b="1" dirty="0"/>
          </a:p>
        </p:txBody>
      </p:sp>
      <p:pic>
        <p:nvPicPr>
          <p:cNvPr id="4098" name="Picture 2" descr="C:\Users\BarlowS\Documents\winter_shivering_in_cold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802" y="1023515"/>
            <a:ext cx="2233083" cy="25442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19732" y="3197284"/>
            <a:ext cx="16594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Water can be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very cold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6331" y="3626286"/>
            <a:ext cx="3073401" cy="183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023236" y="5181976"/>
            <a:ext cx="36891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Large waves caused by the wind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S Saf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0717"/>
            <a:ext cx="3361259" cy="3361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0410"/>
            <a:ext cx="8229600" cy="1143000"/>
          </a:xfrm>
        </p:spPr>
        <p:txBody>
          <a:bodyPr/>
          <a:lstStyle/>
          <a:p>
            <a:r>
              <a:rPr lang="en-GB" b="1" dirty="0" smtClean="0"/>
              <a:t>A is for?</a:t>
            </a:r>
            <a:endParaRPr lang="en-GB" b="1" dirty="0"/>
          </a:p>
        </p:txBody>
      </p:sp>
      <p:pic>
        <p:nvPicPr>
          <p:cNvPr id="5" name="Picture 2" descr="RNLI lifeguards return to Devon beaches for the peak summer sea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2365376"/>
            <a:ext cx="2857500" cy="18954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0835" y="4319752"/>
            <a:ext cx="317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Always listen to the Lifeguard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A Advi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8" y="1903410"/>
            <a:ext cx="3361259" cy="3361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6817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F is for?</a:t>
            </a:r>
            <a:endParaRPr lang="en-GB" b="1" dirty="0"/>
          </a:p>
        </p:txBody>
      </p:sp>
      <p:pic>
        <p:nvPicPr>
          <p:cNvPr id="5122" name="Picture 2" descr="C:\Users\BarlowS\Documents\TN_girl_swimmer_with_inner_tu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030" y="2282435"/>
            <a:ext cx="1739900" cy="2476500"/>
          </a:xfrm>
          <a:prstGeom prst="rect">
            <a:avLst/>
          </a:prstGeom>
          <a:noFill/>
        </p:spPr>
      </p:pic>
      <p:pic>
        <p:nvPicPr>
          <p:cNvPr id="5123" name="Picture 3" descr="C:\Users\BarlowS\Documents\TN_swimmer_boy_with_floati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5930" y="2282435"/>
            <a:ext cx="1765300" cy="2476500"/>
          </a:xfrm>
          <a:prstGeom prst="rect">
            <a:avLst/>
          </a:prstGeom>
          <a:noFill/>
        </p:spPr>
      </p:pic>
      <p:pic>
        <p:nvPicPr>
          <p:cNvPr id="7" name="Picture 6" descr="F Frie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9" y="1919817"/>
            <a:ext cx="3361258" cy="3361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09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E is for?</a:t>
            </a:r>
            <a:endParaRPr lang="en-GB" b="1" dirty="0"/>
          </a:p>
        </p:txBody>
      </p:sp>
      <p:pic>
        <p:nvPicPr>
          <p:cNvPr id="11267" name="Picture 3" descr="C:\Users\BarlowS\Documents\TN_drowning_life_preserver_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3897522"/>
            <a:ext cx="2413000" cy="14929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49034" y="4744130"/>
            <a:ext cx="2840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Is there any rescue equipment you can use?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6116" y="2571799"/>
            <a:ext cx="3221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Arial" pitchFamily="34" charset="0"/>
                <a:cs typeface="Arial" pitchFamily="34" charset="0"/>
              </a:rPr>
              <a:t>Call 999</a:t>
            </a:r>
            <a:endParaRPr lang="en-GB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E Emergenc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56" y="1477469"/>
            <a:ext cx="3361257" cy="3361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BE014168BAC54189A4968900C1840E" ma:contentTypeVersion="" ma:contentTypeDescription="Create a new document." ma:contentTypeScope="" ma:versionID="73cc14e71dbf4098d8c904231aad54a0">
  <xsd:schema xmlns:xsd="http://www.w3.org/2001/XMLSchema" xmlns:xs="http://www.w3.org/2001/XMLSchema" xmlns:p="http://schemas.microsoft.com/office/2006/metadata/properties" xmlns:ns2="9a2d0816-9c17-4390-918a-3bde3f215639" xmlns:ns3="7620f8e9-b611-4b7a-b229-2968d90f6c79" targetNamespace="http://schemas.microsoft.com/office/2006/metadata/properties" ma:root="true" ma:fieldsID="86bce9bbfd5c4dafb6f8fa8e4de69ed9" ns2:_="" ns3:_="">
    <xsd:import namespace="9a2d0816-9c17-4390-918a-3bde3f215639"/>
    <xsd:import namespace="7620f8e9-b611-4b7a-b229-2968d90f6c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d0816-9c17-4390-918a-3bde3f2156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0f8e9-b611-4b7a-b229-2968d90f6c7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620f8e9-b611-4b7a-b229-2968d90f6c79">
      <UserInfo>
        <DisplayName>Robinson, Kate</DisplayName>
        <AccountId>37</AccountId>
        <AccountType/>
      </UserInfo>
      <UserInfo>
        <DisplayName>McKay, Caroline</DisplayName>
        <AccountId>29</AccountId>
        <AccountType/>
      </UserInfo>
      <UserInfo>
        <DisplayName>Rainbird-Hitchins, Natalie</DisplayName>
        <AccountId>45</AccountId>
        <AccountType/>
      </UserInfo>
      <UserInfo>
        <DisplayName>Wood, Tracey</DisplayName>
        <AccountId>53</AccountId>
        <AccountType/>
      </UserInfo>
      <UserInfo>
        <DisplayName>Stottesdon School Head</DisplayName>
        <AccountId>43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1C0DB9D-4871-4D0D-9D92-B2BCD841BD03}"/>
</file>

<file path=customXml/itemProps2.xml><?xml version="1.0" encoding="utf-8"?>
<ds:datastoreItem xmlns:ds="http://schemas.openxmlformats.org/officeDocument/2006/customXml" ds:itemID="{62F9B422-F7D7-45A6-8ADF-97A559834FD4}"/>
</file>

<file path=customXml/itemProps3.xml><?xml version="1.0" encoding="utf-8"?>
<ds:datastoreItem xmlns:ds="http://schemas.openxmlformats.org/officeDocument/2006/customXml" ds:itemID="{AFC05025-7C00-4603-B853-EF9F67A38984}"/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747</Words>
  <Application>Microsoft Office PowerPoint</Application>
  <PresentationFormat>On-screen Show (4:3)</PresentationFormat>
  <Paragraphs>111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Water is FUN!</vt:lpstr>
      <vt:lpstr>Water in and around the home</vt:lpstr>
      <vt:lpstr>On your way to school</vt:lpstr>
      <vt:lpstr>How to stay SAFE</vt:lpstr>
      <vt:lpstr>S is For?</vt:lpstr>
      <vt:lpstr>A is for?</vt:lpstr>
      <vt:lpstr>F is for?</vt:lpstr>
      <vt:lpstr>E is for?</vt:lpstr>
      <vt:lpstr>Know your beach flags</vt:lpstr>
      <vt:lpstr>Activities</vt:lpstr>
    </vt:vector>
  </TitlesOfParts>
  <Company>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Johnson</dc:creator>
  <cp:lastModifiedBy>Fay Oakley</cp:lastModifiedBy>
  <cp:revision>43</cp:revision>
  <dcterms:created xsi:type="dcterms:W3CDTF">2014-10-16T14:30:09Z</dcterms:created>
  <dcterms:modified xsi:type="dcterms:W3CDTF">2018-07-18T09:38:27Z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0x01010093BE014168BAC54189A4968900C1840E</vt:lpwstr>
  </property>
  <property fmtid="{D5CDD505-2E9C-101B-9397-08002B2CF9AE}" pid="3" name="Order">
    <vt:r8>1258400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